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1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2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3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6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2A44D2-BF23-46CB-9464-6377A4B19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CCF808B-CA2F-4336-99EB-DF516EF3C3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DEC350-46E8-4B1E-9C6F-F298E13EF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2E3-A137-44BF-A5C8-C18B0D4982B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E19A53-3EA0-4CF5-AC88-E7EEAC440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AAAFBB-B860-401B-AF53-F17CF09DD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CA7B-B70F-4442-8296-769B840472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3255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8168A7-B2AF-4676-A4FF-5F8D23EB0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7A4FEBE-3A26-492D-A711-F96CEAA006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A8726F-3D9B-41AD-BEC9-E90152197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2E3-A137-44BF-A5C8-C18B0D4982B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1F7590-54A0-4861-9A2F-E343CBB9E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A76CAF-FCD8-4512-A651-04BA7E694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CA7B-B70F-4442-8296-769B840472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57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90512B0-1AC2-46AB-9E6A-E778D5C69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1CE5D60-2DCF-47CB-8732-386B83F31D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444592-DDA5-4E80-8971-AAFED7C73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2E3-A137-44BF-A5C8-C18B0D4982B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DB122E-7A06-4A82-B996-AC0E178FE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04D444-233E-4EF2-B92C-CB8B2C2B7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CA7B-B70F-4442-8296-769B840472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425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B05D01-F31C-4D73-8E7D-CA00BE232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12DDA5-7AC9-4125-B7C6-FC05D515CD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F7E7C9-DCF0-4DC0-B201-ADA1293AE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2E3-A137-44BF-A5C8-C18B0D4982B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B92B09-F83C-42A1-83B1-C4F1DF2AE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4B50F8-AED4-4991-8718-47C2D40B8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CA7B-B70F-4442-8296-769B840472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943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1EC8FA-9048-48F0-AD05-7D3328C62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4D373A-E89E-4ED4-913A-86A0B8D52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81D47B-E5D3-40D0-B8CF-98199875B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2E3-A137-44BF-A5C8-C18B0D4982B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F18DF4-E39F-4468-860B-AEE34CD13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6089ED-9625-4785-80E4-97F0F4790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CA7B-B70F-4442-8296-769B840472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7033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3423F-4894-47A1-9F23-084978701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E783CE-E02E-478D-8F2F-B8DF5D4B6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BD90DB0-1BE6-4516-9EC5-4C91C096B8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36FFE1B-DE9B-4891-9A61-FD6FE8E0D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2E3-A137-44BF-A5C8-C18B0D4982B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3E8245F-5854-4BA1-96C4-AEDA4A7C1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C195ED-C4C2-4DEB-91F1-B70D6B06D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CA7B-B70F-4442-8296-769B840472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262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ECEEA3-DEE6-4FE1-BEF1-6953DCB74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D03002-F53D-4A8F-9051-FDCA859AEC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1010BB-0057-436E-9800-7CAC5B01B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CB7A8A-2817-4D89-AD27-1CD57E47A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AE92DA5-14FB-40E1-86F8-7A9E592CED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9FF03FF-8F8E-44D5-BBA1-3093802FE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2E3-A137-44BF-A5C8-C18B0D4982B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D284130-5D29-46DF-A375-27A66D37C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3BFC5EA-7CC7-4D48-AF74-B402EDCA4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CA7B-B70F-4442-8296-769B840472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931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0AEF77-8143-49FC-8551-C41B15A15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BAA1462-6643-43B1-AF85-9E968AC44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2E3-A137-44BF-A5C8-C18B0D4982B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3D643D-0E62-4AA5-B9CC-26240A15F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257A78-84C0-46AA-8264-B95C78CA3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CA7B-B70F-4442-8296-769B840472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306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243ADA0-2F12-4F2D-9C2B-AA980281A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2E3-A137-44BF-A5C8-C18B0D4982B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FA772B8-D212-4555-ABD1-37820F0E1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E3D99C7-491D-4569-9A2B-906BC40A9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CA7B-B70F-4442-8296-769B840472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4622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583EE2-2F85-461D-9269-E15C2AF81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98D4F0-0BF9-4EE5-9EEE-E798384FD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7129BAD-5FD1-49BE-BAE3-16A2B68E82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3D7BC33-5C43-4251-B2F2-A4587661E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2E3-A137-44BF-A5C8-C18B0D4982B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7A8CF6-AC87-4A17-A243-684EF2B14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8C89C7B-21FB-47E7-9760-C88145A38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CA7B-B70F-4442-8296-769B840472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8168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4580D6-79BB-4894-8CBE-27B864C39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44C03EE-826F-4519-B986-AA709661E2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F1E94A3-3824-4AD3-8A0A-15E7F37F1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9B8926-CDC6-4B68-A401-18ABC925C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22E3-A137-44BF-A5C8-C18B0D4982B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C937B7-0079-4AD7-A7AA-0CFC4EE32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CA96EE-41FA-4FCE-A55A-0742DC9EE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CA7B-B70F-4442-8296-769B840472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6555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662AA8E-967B-4BFE-BC40-9F77C058E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FA8381-4B54-4B6B-88EB-236D11713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D5CF44F-91BE-48B4-8BE9-65659C1802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322E3-A137-44BF-A5C8-C18B0D4982B9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16B866-D513-4788-A6B6-F6F7AB0E90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E37C8E-862E-42D2-8C71-1A36606045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8CA7B-B70F-4442-8296-769B840472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0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0AE3932-F4AC-40EA-B8F9-5965154750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de-DE" sz="44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  <a:p>
            <a:pPr marL="0" marR="0" lvl="0" indent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de-DE" sz="44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6C76172-6A07-4194-B6C5-591D4C8FF5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096964"/>
              </p:ext>
            </p:extLst>
          </p:nvPr>
        </p:nvGraphicFramePr>
        <p:xfrm>
          <a:off x="195310" y="571324"/>
          <a:ext cx="11789545" cy="6018704"/>
        </p:xfrm>
        <a:graphic>
          <a:graphicData uri="http://schemas.openxmlformats.org/drawingml/2006/table">
            <a:tbl>
              <a:tblPr firstRow="1" firstCol="1" bandRow="1"/>
              <a:tblGrid>
                <a:gridCol w="2015308">
                  <a:extLst>
                    <a:ext uri="{9D8B030D-6E8A-4147-A177-3AD203B41FA5}">
                      <a16:colId xmlns:a16="http://schemas.microsoft.com/office/drawing/2014/main" val="2331974683"/>
                    </a:ext>
                  </a:extLst>
                </a:gridCol>
                <a:gridCol w="1040959">
                  <a:extLst>
                    <a:ext uri="{9D8B030D-6E8A-4147-A177-3AD203B41FA5}">
                      <a16:colId xmlns:a16="http://schemas.microsoft.com/office/drawing/2014/main" val="903441879"/>
                    </a:ext>
                  </a:extLst>
                </a:gridCol>
                <a:gridCol w="983507">
                  <a:extLst>
                    <a:ext uri="{9D8B030D-6E8A-4147-A177-3AD203B41FA5}">
                      <a16:colId xmlns:a16="http://schemas.microsoft.com/office/drawing/2014/main" val="1533763746"/>
                    </a:ext>
                  </a:extLst>
                </a:gridCol>
                <a:gridCol w="1905380">
                  <a:extLst>
                    <a:ext uri="{9D8B030D-6E8A-4147-A177-3AD203B41FA5}">
                      <a16:colId xmlns:a16="http://schemas.microsoft.com/office/drawing/2014/main" val="2793239174"/>
                    </a:ext>
                  </a:extLst>
                </a:gridCol>
                <a:gridCol w="428174">
                  <a:extLst>
                    <a:ext uri="{9D8B030D-6E8A-4147-A177-3AD203B41FA5}">
                      <a16:colId xmlns:a16="http://schemas.microsoft.com/office/drawing/2014/main" val="1137845329"/>
                    </a:ext>
                  </a:extLst>
                </a:gridCol>
                <a:gridCol w="1470636">
                  <a:extLst>
                    <a:ext uri="{9D8B030D-6E8A-4147-A177-3AD203B41FA5}">
                      <a16:colId xmlns:a16="http://schemas.microsoft.com/office/drawing/2014/main" val="909689180"/>
                    </a:ext>
                  </a:extLst>
                </a:gridCol>
                <a:gridCol w="1948595">
                  <a:extLst>
                    <a:ext uri="{9D8B030D-6E8A-4147-A177-3AD203B41FA5}">
                      <a16:colId xmlns:a16="http://schemas.microsoft.com/office/drawing/2014/main" val="3148756232"/>
                    </a:ext>
                  </a:extLst>
                </a:gridCol>
                <a:gridCol w="1996986">
                  <a:extLst>
                    <a:ext uri="{9D8B030D-6E8A-4147-A177-3AD203B41FA5}">
                      <a16:colId xmlns:a16="http://schemas.microsoft.com/office/drawing/2014/main" val="3125410234"/>
                    </a:ext>
                  </a:extLst>
                </a:gridCol>
              </a:tblGrid>
              <a:tr h="26481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Thema: Fabeln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Jahrgangsstufe: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6</a:t>
                      </a:r>
                      <a:endParaRPr lang="de-DE" sz="15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375686"/>
                  </a:ext>
                </a:extLst>
              </a:tr>
              <a:tr h="352586">
                <a:tc gridSpan="8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Kognitive Komplexität</a:t>
                      </a:r>
                      <a:endParaRPr lang="de-DE" sz="15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309289"/>
                  </a:ext>
                </a:extLst>
              </a:tr>
              <a:tr h="9692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abstrakt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Vorstellung Autoren Entstehung von Fabeln/ Geschichte und Zusammenhänge herstellen</a:t>
                      </a:r>
                    </a:p>
                  </a:txBody>
                  <a:tcPr marL="72019" marR="7201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1200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b="1" i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Konflikt zwischen zwei Fabelfiguren entwickeln und schriftlich formulieren </a:t>
                      </a:r>
                      <a:endParaRPr lang="de-DE" sz="1500" b="1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Eigenständiges Schreiben einer Fabel ohne Lehre (Beachtung aller Eigenschaften)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Eine Fabel mit einer festgelegten Lehre schreiben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Ein gutes, lehrreiches Ende schreiben (entworfene Konflikt wird gelöst)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2578908"/>
                  </a:ext>
                </a:extLst>
              </a:tr>
              <a:tr h="846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symbolische Ebene/ Darstellung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Kategorisierung des Materials( Medien, Tiere, Autoren, Zeit, Länder)</a:t>
                      </a:r>
                    </a:p>
                  </a:txBody>
                  <a:tcPr marL="72019" marR="7201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Rollenspiel/Konflikt verbal umsetzen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 der Tischgruppe (Rollenspiel) Fabel darstellen/Fachbegriffe hervorheben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Lehren  auf Grundlage einer Fabel formulieren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i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Aufbau eines Standbildes (Gedanken der Tiere in einen Konflikt zusammenführen)</a:t>
                      </a:r>
                      <a:r>
                        <a:rPr lang="de-DE" sz="1200" b="0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825081"/>
                  </a:ext>
                </a:extLst>
              </a:tr>
              <a:tr h="92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vollständig vorstellende Handlung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Lesen, Hören und Verstehen von Fabeln</a:t>
                      </a:r>
                      <a:endParaRPr lang="de-DE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Konflikt in Rede und Gegenrede übertragen (Tiere interagieren und kommunizieren wie Menschen)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Plan erstellen (alles) Fachbegriffe und Formalien beachten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Zuordnung von Lehren zu den entsprechenden Fabeln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Übernahme einer Rolle eines Fabeltiers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0213547"/>
                  </a:ext>
                </a:extLst>
              </a:tr>
              <a:tr h="9119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teilweise vorstellende Handlung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Fabelsammlung erstellen (Hörspiele, Filme, Bildergeschichten, aus verschiedenen Kulturen)</a:t>
                      </a:r>
                    </a:p>
                  </a:txBody>
                  <a:tcPr marL="72019" marR="7201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Spielerische/schriftliche Entstehung einer Szene, Konfliktdarbietung (Wörtliche Rede beachten)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Fachlichen Zusammenhang zu Bildern und Textstellen herstellen/Formalen Aufbau beachten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Redewendungen/ Sprichwörter erläutern, darbieten oder zeichnen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eigene Beispiele in Bezug auf die jeweilige Lehre finden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2375281"/>
                  </a:ext>
                </a:extLst>
              </a:tr>
              <a:tr h="8135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anschaulich/praktisch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Begegnung von Tieren im Spiel darstellen</a:t>
                      </a:r>
                    </a:p>
                  </a:txBody>
                  <a:tcPr marL="72019" marR="72019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Merkmale von Tieren in Fabeln benennen, ordnen, darstellen, Geräusche nachahmen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Arbeit mit Bildkarten und Textausschnitten/ Reihenfolge herstellen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Redewendungen und Sprichwörter bezüglich Fabeln finden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Identifikation mit Fabeltieren, z.B. Interview führen</a:t>
                      </a: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2814338"/>
                  </a:ext>
                </a:extLst>
              </a:tr>
              <a:tr h="2648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Fabeln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5225729"/>
                  </a:ext>
                </a:extLst>
              </a:tr>
              <a:tr h="2648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5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5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de-DE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19" marR="720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Thematische Komplexität</a:t>
                      </a:r>
                      <a:endParaRPr lang="de-DE" sz="15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2019" marR="720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3176862"/>
                  </a:ext>
                </a:extLst>
              </a:tr>
            </a:tbl>
          </a:graphicData>
        </a:graphic>
      </p:graphicFrame>
      <p:sp>
        <p:nvSpPr>
          <p:cNvPr id="12" name="Textfeld 11">
            <a:extLst>
              <a:ext uri="{FF2B5EF4-FFF2-40B4-BE49-F238E27FC236}">
                <a16:creationId xmlns:a16="http://schemas.microsoft.com/office/drawing/2014/main" id="{74B59CEE-0CD3-433B-8593-DAAF90680A9E}"/>
              </a:ext>
            </a:extLst>
          </p:cNvPr>
          <p:cNvSpPr txBox="1"/>
          <p:nvPr/>
        </p:nvSpPr>
        <p:spPr>
          <a:xfrm>
            <a:off x="5637320" y="2974019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CB4820D-DCE2-4423-8761-48BBA930B818}"/>
              </a:ext>
            </a:extLst>
          </p:cNvPr>
          <p:cNvSpPr txBox="1"/>
          <p:nvPr/>
        </p:nvSpPr>
        <p:spPr>
          <a:xfrm>
            <a:off x="0" y="6559"/>
            <a:ext cx="10537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31: Impulsreferat Differenzierung/Beispiel Lernstrukturgitter</a:t>
            </a:r>
          </a:p>
        </p:txBody>
      </p:sp>
    </p:spTree>
    <p:extLst>
      <p:ext uri="{BB962C8B-B14F-4D97-AF65-F5344CB8AC3E}">
        <p14:creationId xmlns:p14="http://schemas.microsoft.com/office/powerpoint/2010/main" val="1811457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Microsoft Office PowerPoint</Application>
  <PresentationFormat>Breitbild</PresentationFormat>
  <Paragraphs>48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11</cp:revision>
  <dcterms:created xsi:type="dcterms:W3CDTF">2020-08-27T10:08:56Z</dcterms:created>
  <dcterms:modified xsi:type="dcterms:W3CDTF">2020-10-05T12:38:49Z</dcterms:modified>
</cp:coreProperties>
</file>