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970"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18" d="100"/>
          <a:sy n="118" d="100"/>
        </p:scale>
        <p:origin x="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1053F-E8E9-4801-B5A9-A2D77E61C468}" type="datetimeFigureOut">
              <a:rPr lang="de-DE" smtClean="0"/>
              <a:t>29.10.2020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2A8F52-3212-4192-9728-8AA3AD021C19}" type="slidenum">
              <a:rPr lang="de-DE" smtClean="0"/>
              <a:t>‹Nr.›</a:t>
            </a:fld>
            <a:endParaRPr lang="de-DE"/>
          </a:p>
        </p:txBody>
      </p:sp>
    </p:spTree>
    <p:extLst>
      <p:ext uri="{BB962C8B-B14F-4D97-AF65-F5344CB8AC3E}">
        <p14:creationId xmlns:p14="http://schemas.microsoft.com/office/powerpoint/2010/main" val="3401311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C3CBC6E5-B571-458A-8D1C-7F673B445A2B}"/>
              </a:ext>
            </a:extLst>
          </p:cNvPr>
          <p:cNvSpPr>
            <a:spLocks noGrp="1" noChangeArrowheads="1"/>
          </p:cNvSpPr>
          <p:nvPr>
            <p:ph type="sldNum" sz="quarter" idx="5"/>
          </p:nvPr>
        </p:nvSpPr>
        <p:spPr/>
        <p:txBody>
          <a:bodyPr/>
          <a:lstStyle/>
          <a:p>
            <a:pPr>
              <a:defRPr/>
            </a:pPr>
            <a:fld id="{2B4D33FD-5D95-4505-AE12-DA854A54F242}" type="slidenum">
              <a:rPr lang="de-DE"/>
              <a:pPr>
                <a:defRPr/>
              </a:pPr>
              <a:t>1</a:t>
            </a:fld>
            <a:endParaRPr lang="de-DE"/>
          </a:p>
        </p:txBody>
      </p:sp>
      <p:sp>
        <p:nvSpPr>
          <p:cNvPr id="29699" name="Rectangle 2">
            <a:extLst>
              <a:ext uri="{FF2B5EF4-FFF2-40B4-BE49-F238E27FC236}">
                <a16:creationId xmlns:a16="http://schemas.microsoft.com/office/drawing/2014/main" id="{5D610174-80A6-4631-9ABB-97DCA5D9FBCD}"/>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5BC38393-8AB1-4C6E-A8D8-611530E2D3D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sz="1000">
                <a:latin typeface="Arial" panose="020B0604020202020204" pitchFamily="34" charset="0"/>
                <a:ea typeface="ヒラギノ角ゴ Pro W3"/>
              </a:rPr>
              <a:t>Beispiele wichtiger Deklarationen der UNO:</a:t>
            </a:r>
          </a:p>
          <a:p>
            <a:r>
              <a:rPr lang="de-DE" altLang="de-DE" sz="1000">
                <a:latin typeface="Arial" panose="020B0604020202020204" pitchFamily="34" charset="0"/>
                <a:ea typeface="ヒラギノ角ゴ Pro W3"/>
              </a:rPr>
              <a:t> 1948: Allgemeine Deklaration der Menschenrechte der UNO</a:t>
            </a:r>
          </a:p>
          <a:p>
            <a:r>
              <a:rPr lang="de-DE" altLang="de-DE" sz="1000">
                <a:latin typeface="Arial" panose="020B0604020202020204" pitchFamily="34" charset="0"/>
                <a:ea typeface="ヒラギノ角ゴ Pro W3"/>
              </a:rPr>
              <a:t> 1959: Konvention der Rechte der Kinder</a:t>
            </a:r>
          </a:p>
          <a:p>
            <a:r>
              <a:rPr lang="de-DE" altLang="de-DE" sz="1000">
                <a:latin typeface="Arial" panose="020B0604020202020204" pitchFamily="34" charset="0"/>
                <a:ea typeface="ヒラギノ角ゴ Pro W3"/>
              </a:rPr>
              <a:t></a:t>
            </a:r>
          </a:p>
          <a:p>
            <a:r>
              <a:rPr lang="de-DE" altLang="de-DE" sz="1000">
                <a:latin typeface="Arial" panose="020B0604020202020204" pitchFamily="34" charset="0"/>
                <a:ea typeface="ヒラギノ角ゴ Pro W3"/>
              </a:rPr>
              <a:t>Im Dezember 2006 von Generalversammlung der Vereinten Nationen in New York verabschiedet, von 144 Staaten unterzeichnet und von 86 ratifiziert. Seitdem sind das Thema Inklusion und die Entwicklung eines inklusiven Schulsystems international sowie national verstärkt in der Diskussion.</a:t>
            </a:r>
          </a:p>
          <a:p>
            <a:r>
              <a:rPr lang="en-US" altLang="de-DE" sz="1000">
                <a:latin typeface="Arial" panose="020B0604020202020204" pitchFamily="34" charset="0"/>
                <a:ea typeface="ヒラギノ角ゴ Pro W3"/>
              </a:rPr>
              <a:t>States Parties recognize the right of persons with disabilities to education. With a view to realizing this right without discrimination and on the basis of equal opportunity, States Parties shall ensure an inclusive education system at all levels (United Nations 2006).</a:t>
            </a:r>
          </a:p>
          <a:p>
            <a:pPr eaLnBrk="1" hangingPunct="1"/>
            <a:endParaRPr lang="de-DE" altLang="de-DE" sz="1000">
              <a:latin typeface="Arial Narrow" panose="020B0606020202030204" pitchFamily="34" charset="0"/>
              <a:ea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BC8F49-5485-4D8C-8A9D-8C65FD1537D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F05051BF-5BB4-4036-98DA-7B5554AF8D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7269CFD-138D-4412-83B8-F249D14897F8}"/>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5" name="Fußzeilenplatzhalter 4">
            <a:extLst>
              <a:ext uri="{FF2B5EF4-FFF2-40B4-BE49-F238E27FC236}">
                <a16:creationId xmlns:a16="http://schemas.microsoft.com/office/drawing/2014/main" id="{E4396480-8072-4CAE-81B3-4D47AEC4E6E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D2635E6-E442-47CB-809D-D0099D4E3E72}"/>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4016394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000C83-EFB5-4894-BE41-644F326A509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27CC4F9-81C4-478A-BDB8-649A3FFA648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49F7D7D-696A-4874-9258-A8DAAAF2AABC}"/>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5" name="Fußzeilenplatzhalter 4">
            <a:extLst>
              <a:ext uri="{FF2B5EF4-FFF2-40B4-BE49-F238E27FC236}">
                <a16:creationId xmlns:a16="http://schemas.microsoft.com/office/drawing/2014/main" id="{FB1D130E-1316-4C46-A7CC-FA663CB3F78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97BA12C-CB46-4986-915B-D1536D7ADD32}"/>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319170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18394EA6-7FCA-455B-BDB5-A9EBCDFC7452}"/>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51CF6B1-83A2-4FEF-814D-34696DB7F32E}"/>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A959DC5-0E3D-415D-826D-91644046DAFF}"/>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5" name="Fußzeilenplatzhalter 4">
            <a:extLst>
              <a:ext uri="{FF2B5EF4-FFF2-40B4-BE49-F238E27FC236}">
                <a16:creationId xmlns:a16="http://schemas.microsoft.com/office/drawing/2014/main" id="{9E12F1A2-64BB-4D79-ABF4-97F5EFCFEE1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C5D8085-2E1D-47C8-9979-B578AD7B6588}"/>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888511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12C6AE-17BB-4998-AE86-012D59DA9C8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C71C328-E73F-4C0C-85B5-AA9E75F0F54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0E4B699-ACB9-4303-9D84-D0128AC11CCA}"/>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5" name="Fußzeilenplatzhalter 4">
            <a:extLst>
              <a:ext uri="{FF2B5EF4-FFF2-40B4-BE49-F238E27FC236}">
                <a16:creationId xmlns:a16="http://schemas.microsoft.com/office/drawing/2014/main" id="{78FAA356-39C9-4B99-99DB-284B15A5CCC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D164A0-51D3-45A0-8ED6-171D34A2DE14}"/>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186167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6CB03E-DF0C-44D8-A0E0-50DF9FCE785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3E46A24-2FB3-4A0E-B5B4-E039463E39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6E3705D-9E45-4E10-899A-2A8C97317BD6}"/>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5" name="Fußzeilenplatzhalter 4">
            <a:extLst>
              <a:ext uri="{FF2B5EF4-FFF2-40B4-BE49-F238E27FC236}">
                <a16:creationId xmlns:a16="http://schemas.microsoft.com/office/drawing/2014/main" id="{DE16EA86-C001-4353-B695-2C27DE27D22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CB64BFB-FAA2-445B-8CD4-B0F028836DC6}"/>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1857735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993179-E455-43F6-BB6A-0E583F800B2F}"/>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E20CAE4-72DC-479C-AEAF-B852AA07E3C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A846F531-A7DA-4246-B544-6C1ABEDA335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845DB75-AAB1-408F-8BA1-05001F3562A1}"/>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6" name="Fußzeilenplatzhalter 5">
            <a:extLst>
              <a:ext uri="{FF2B5EF4-FFF2-40B4-BE49-F238E27FC236}">
                <a16:creationId xmlns:a16="http://schemas.microsoft.com/office/drawing/2014/main" id="{418DE8A3-A35D-48D6-8997-10B695F6FF3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A2C4508-42DC-4DDF-9C1D-CB360FAE3C9D}"/>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3698942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2BB1F1-36E8-4EF9-92B7-8D8C7F8A6CB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F9BD8EE1-6D7D-4C5B-B254-227A7E1D9E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9E403EB-0B90-46F0-8C2A-6EB0F32E7BC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F90E1A5-5238-4A00-8798-F5B0879DF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7F663536-8AC8-41C1-AF95-7974811B450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EFD27DD5-B6CD-4481-B450-79E2A5A3BF44}"/>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8" name="Fußzeilenplatzhalter 7">
            <a:extLst>
              <a:ext uri="{FF2B5EF4-FFF2-40B4-BE49-F238E27FC236}">
                <a16:creationId xmlns:a16="http://schemas.microsoft.com/office/drawing/2014/main" id="{CBE01401-445D-4C53-AF61-7E014CC84F9B}"/>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4E6DFE6A-C258-4115-A588-99437B45020E}"/>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332951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AE54FC-E588-4BA9-A22B-F9A97EAFE8E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A3D103B-D798-4A69-942B-F5BD92C14FF7}"/>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4" name="Fußzeilenplatzhalter 3">
            <a:extLst>
              <a:ext uri="{FF2B5EF4-FFF2-40B4-BE49-F238E27FC236}">
                <a16:creationId xmlns:a16="http://schemas.microsoft.com/office/drawing/2014/main" id="{408D780D-8632-4D48-8778-AE0234771CD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2C9E18B-B215-477E-B707-3B304FA11BF4}"/>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660048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A9EB3A0-648F-4477-8E80-8BB723EA1762}"/>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3" name="Fußzeilenplatzhalter 2">
            <a:extLst>
              <a:ext uri="{FF2B5EF4-FFF2-40B4-BE49-F238E27FC236}">
                <a16:creationId xmlns:a16="http://schemas.microsoft.com/office/drawing/2014/main" id="{92BF429D-8015-4BA5-939E-B6F8A6FB262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2A349EAF-C35D-4E47-A2E5-1353E1FD8219}"/>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272205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918601-790A-4A74-BD38-4BC11AA6B71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C102D95-B5F1-44D3-855F-93D923FCDA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B66135BB-2E34-464D-B063-A88C4FEC48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884F77B-FA45-4C95-A8B8-3EDC18A19AF5}"/>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6" name="Fußzeilenplatzhalter 5">
            <a:extLst>
              <a:ext uri="{FF2B5EF4-FFF2-40B4-BE49-F238E27FC236}">
                <a16:creationId xmlns:a16="http://schemas.microsoft.com/office/drawing/2014/main" id="{411048B9-0986-4848-91B4-42589958A00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BA9E970-A232-4149-9F7B-11B5BBEF75C2}"/>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249561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E9BBEB-8EC1-486B-BCC7-4FABA42C7B3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B371B5D8-5DD3-41B0-8016-D5E19A9912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0B6C7CAE-C747-4314-A4CF-E2B39C38E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F38BDFE-6CE1-41A9-A976-09EB082EEFC9}"/>
              </a:ext>
            </a:extLst>
          </p:cNvPr>
          <p:cNvSpPr>
            <a:spLocks noGrp="1"/>
          </p:cNvSpPr>
          <p:nvPr>
            <p:ph type="dt" sz="half" idx="10"/>
          </p:nvPr>
        </p:nvSpPr>
        <p:spPr/>
        <p:txBody>
          <a:bodyPr/>
          <a:lstStyle/>
          <a:p>
            <a:fld id="{300EA061-82B0-4A86-BE38-C008029FDC1E}" type="datetimeFigureOut">
              <a:rPr lang="de-DE" smtClean="0"/>
              <a:t>29.10.2020</a:t>
            </a:fld>
            <a:endParaRPr lang="de-DE"/>
          </a:p>
        </p:txBody>
      </p:sp>
      <p:sp>
        <p:nvSpPr>
          <p:cNvPr id="6" name="Fußzeilenplatzhalter 5">
            <a:extLst>
              <a:ext uri="{FF2B5EF4-FFF2-40B4-BE49-F238E27FC236}">
                <a16:creationId xmlns:a16="http://schemas.microsoft.com/office/drawing/2014/main" id="{CFE6C739-EC34-4113-9FCA-E3B882C0884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B41EACA-BED2-4B9C-A97E-62635AEBBC54}"/>
              </a:ext>
            </a:extLst>
          </p:cNvPr>
          <p:cNvSpPr>
            <a:spLocks noGrp="1"/>
          </p:cNvSpPr>
          <p:nvPr>
            <p:ph type="sldNum" sz="quarter" idx="12"/>
          </p:nvPr>
        </p:nvSpPr>
        <p:spPr/>
        <p:txBody>
          <a:bodyPr/>
          <a:lstStyle/>
          <a:p>
            <a:fld id="{536DB5C0-2D13-48EA-BD1B-5527A46A2578}" type="slidenum">
              <a:rPr lang="de-DE" smtClean="0"/>
              <a:t>‹Nr.›</a:t>
            </a:fld>
            <a:endParaRPr lang="de-DE"/>
          </a:p>
        </p:txBody>
      </p:sp>
    </p:spTree>
    <p:extLst>
      <p:ext uri="{BB962C8B-B14F-4D97-AF65-F5344CB8AC3E}">
        <p14:creationId xmlns:p14="http://schemas.microsoft.com/office/powerpoint/2010/main" val="214918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EA4C87B-808F-4C9E-B88F-E89F11383C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FB50780D-1E2B-4F7B-9EE1-7B8603FA7A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F561BD6-4112-4352-A7F7-B2F2F58075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0EA061-82B0-4A86-BE38-C008029FDC1E}" type="datetimeFigureOut">
              <a:rPr lang="de-DE" smtClean="0"/>
              <a:t>29.10.2020</a:t>
            </a:fld>
            <a:endParaRPr lang="de-DE"/>
          </a:p>
        </p:txBody>
      </p:sp>
      <p:sp>
        <p:nvSpPr>
          <p:cNvPr id="5" name="Fußzeilenplatzhalter 4">
            <a:extLst>
              <a:ext uri="{FF2B5EF4-FFF2-40B4-BE49-F238E27FC236}">
                <a16:creationId xmlns:a16="http://schemas.microsoft.com/office/drawing/2014/main" id="{9E1AC450-01F3-46DA-A804-B84CD8ADC5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BDE58CE3-8C7D-4D51-8C6D-A4BED2168A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6DB5C0-2D13-48EA-BD1B-5527A46A2578}" type="slidenum">
              <a:rPr lang="de-DE" smtClean="0"/>
              <a:t>‹Nr.›</a:t>
            </a:fld>
            <a:endParaRPr lang="de-DE"/>
          </a:p>
        </p:txBody>
      </p:sp>
    </p:spTree>
    <p:extLst>
      <p:ext uri="{BB962C8B-B14F-4D97-AF65-F5344CB8AC3E}">
        <p14:creationId xmlns:p14="http://schemas.microsoft.com/office/powerpoint/2010/main" val="3827846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a:extLst>
              <a:ext uri="{FF2B5EF4-FFF2-40B4-BE49-F238E27FC236}">
                <a16:creationId xmlns:a16="http://schemas.microsoft.com/office/drawing/2014/main" id="{5C2F9701-D102-4543-A69C-13D39C6A4819}"/>
              </a:ext>
            </a:extLst>
          </p:cNvPr>
          <p:cNvSpPr>
            <a:spLocks noGrp="1" noChangeArrowheads="1"/>
          </p:cNvSpPr>
          <p:nvPr>
            <p:ph type="body" idx="1"/>
          </p:nvPr>
        </p:nvSpPr>
        <p:spPr>
          <a:xfrm>
            <a:off x="1197360" y="1358283"/>
            <a:ext cx="9446965" cy="5157926"/>
          </a:xfrm>
          <a:solidFill>
            <a:schemeClr val="bg1"/>
          </a:solidFill>
        </p:spPr>
        <p:txBody>
          <a:bodyPr>
            <a:noAutofit/>
          </a:bodyPr>
          <a:lstStyle/>
          <a:p>
            <a:pPr algn="ctr">
              <a:buFont typeface="Times" panose="02020603050405020304" pitchFamily="18" charset="0"/>
              <a:buNone/>
            </a:pPr>
            <a:r>
              <a:rPr lang="de-DE" altLang="de-DE" sz="2400" b="1" dirty="0">
                <a:latin typeface="Arial" panose="020B0604020202020204" pitchFamily="34" charset="0"/>
                <a:cs typeface="Arial" panose="020B0604020202020204" pitchFamily="34" charset="0"/>
              </a:rPr>
              <a:t>UN-Menschenrechtskonvention über die Rechte von Menschen mit Behinderungen </a:t>
            </a:r>
            <a:endParaRPr lang="de-DE" altLang="de-DE" sz="2400" dirty="0">
              <a:latin typeface="Arial" panose="020B0604020202020204" pitchFamily="34" charset="0"/>
              <a:cs typeface="Arial" panose="020B0604020202020204" pitchFamily="34" charset="0"/>
            </a:endParaRPr>
          </a:p>
          <a:p>
            <a:pPr algn="ctr">
              <a:buFont typeface="Times" panose="02020603050405020304" pitchFamily="18" charset="0"/>
              <a:buNone/>
            </a:pPr>
            <a:r>
              <a:rPr lang="de-DE" altLang="de-DE" sz="2400" b="1" dirty="0">
                <a:latin typeface="Arial" panose="020B0604020202020204" pitchFamily="34" charset="0"/>
                <a:cs typeface="Arial" panose="020B0604020202020204" pitchFamily="34" charset="0"/>
              </a:rPr>
              <a:t>Artikel 24 Bildung (Auszug)</a:t>
            </a:r>
          </a:p>
          <a:p>
            <a:pPr algn="ctr">
              <a:buFont typeface="Times" panose="02020603050405020304" pitchFamily="18" charset="0"/>
              <a:buNone/>
            </a:pPr>
            <a:endParaRPr lang="de-DE" altLang="de-DE" sz="1400" b="1" dirty="0">
              <a:latin typeface="Arial" panose="020B0604020202020204" pitchFamily="34" charset="0"/>
              <a:cs typeface="Arial" panose="020B0604020202020204" pitchFamily="34" charset="0"/>
            </a:endParaRPr>
          </a:p>
          <a:p>
            <a:pPr marL="457200" indent="-457200" algn="just">
              <a:buFont typeface="Times" panose="02020603050405020304" pitchFamily="18" charset="0"/>
              <a:buAutoNum type="arabicParenBoth"/>
            </a:pPr>
            <a:r>
              <a:rPr lang="de-DE" altLang="de-DE" sz="2000" dirty="0">
                <a:latin typeface="Arial" panose="020B0604020202020204" pitchFamily="34" charset="0"/>
                <a:cs typeface="Arial" panose="020B0604020202020204" pitchFamily="34" charset="0"/>
              </a:rPr>
              <a:t>Die Vertragsstaaten anerkennen das Recht von Menschen mit Behinderungen auf Bildung. Um dieses Recht ohne Diskriminierung und auf der Grundlage der Chancengleichheit zu verwirklichen, gewährleisten die Vertragsstaaten ein integratives Bildungssystem auf allen Ebenen und lebenslange Fortbildung.</a:t>
            </a:r>
          </a:p>
          <a:p>
            <a:pPr algn="just">
              <a:buFont typeface="Times" panose="02020603050405020304" pitchFamily="18" charset="0"/>
              <a:buNone/>
            </a:pPr>
            <a:endParaRPr lang="de-DE" altLang="de-DE" sz="2000" dirty="0">
              <a:latin typeface="Arial" panose="020B0604020202020204" pitchFamily="34" charset="0"/>
              <a:cs typeface="Arial" panose="020B0604020202020204" pitchFamily="34" charset="0"/>
            </a:endParaRPr>
          </a:p>
          <a:p>
            <a:pPr marL="444500" indent="-444500" algn="just">
              <a:buFont typeface="Times" panose="02020603050405020304" pitchFamily="18" charset="0"/>
              <a:buAutoNum type="arabicParenBoth" startAt="2"/>
            </a:pPr>
            <a:r>
              <a:rPr lang="de-DE" altLang="de-DE" sz="2000" dirty="0">
                <a:latin typeface="Arial" panose="020B0604020202020204" pitchFamily="34" charset="0"/>
                <a:cs typeface="Arial" panose="020B0604020202020204" pitchFamily="34" charset="0"/>
              </a:rPr>
              <a:t>Bei der Verwirklichung dieses Rechts stellen die Vertragsstaaten sicher, dass Menschen mit Behinderungen nicht aufgrund von Behinderung vom allgemeinen Bildungssystem ausgeschlossen werden. […] Menschen mit Behinderungen innerhalb des allgemeinen Bildungssystems die notwendige Unterstützung geleistet wird, um ihre erfolgreiche Bildung zu erleichtern</a:t>
            </a:r>
            <a:r>
              <a:rPr lang="de-DE" altLang="de-DE" sz="2400" dirty="0">
                <a:latin typeface="Arial" panose="020B0604020202020204" pitchFamily="34" charset="0"/>
                <a:cs typeface="Arial" panose="020B0604020202020204" pitchFamily="34" charset="0"/>
              </a:rPr>
              <a:t>.</a:t>
            </a:r>
          </a:p>
          <a:p>
            <a:pPr>
              <a:lnSpc>
                <a:spcPct val="200000"/>
              </a:lnSpc>
              <a:buFont typeface="Times" panose="02020603050405020304" pitchFamily="18" charset="0"/>
              <a:buNone/>
            </a:pPr>
            <a:endParaRPr lang="de-DE" altLang="de-DE" sz="2200" dirty="0">
              <a:latin typeface="Lucida Sans Unicode" panose="020B0602030504020204" pitchFamily="34" charset="0"/>
              <a:cs typeface="Lucida Sans Unicode" panose="020B0602030504020204" pitchFamily="34" charset="0"/>
            </a:endParaRPr>
          </a:p>
          <a:p>
            <a:pPr>
              <a:buFont typeface="Times" panose="02020603050405020304" pitchFamily="18" charset="0"/>
              <a:buNone/>
            </a:pPr>
            <a:endParaRPr lang="de-DE" altLang="de-DE" sz="1800" dirty="0"/>
          </a:p>
        </p:txBody>
      </p:sp>
      <p:sp>
        <p:nvSpPr>
          <p:cNvPr id="2" name="Textfeld 1">
            <a:extLst>
              <a:ext uri="{FF2B5EF4-FFF2-40B4-BE49-F238E27FC236}">
                <a16:creationId xmlns:a16="http://schemas.microsoft.com/office/drawing/2014/main" id="{237E4D34-5558-4B57-93EB-52B9654B8A17}"/>
              </a:ext>
            </a:extLst>
          </p:cNvPr>
          <p:cNvSpPr txBox="1"/>
          <p:nvPr/>
        </p:nvSpPr>
        <p:spPr>
          <a:xfrm>
            <a:off x="0" y="34014"/>
            <a:ext cx="6880194" cy="307777"/>
          </a:xfrm>
          <a:prstGeom prst="rect">
            <a:avLst/>
          </a:prstGeom>
          <a:noFill/>
        </p:spPr>
        <p:txBody>
          <a:bodyPr wrap="square" rtlCol="0">
            <a:spAutoFit/>
          </a:bodyPr>
          <a:lstStyle/>
          <a:p>
            <a:r>
              <a:rPr lang="de-DE" sz="1400" dirty="0">
                <a:latin typeface="Arial" panose="020B0604020202020204" pitchFamily="34" charset="0"/>
                <a:cs typeface="Arial" panose="020B0604020202020204" pitchFamily="34" charset="0"/>
              </a:rPr>
              <a:t>Folie 6: Impulsreferat/ UN-Deklaration Recht auf Bildung</a:t>
            </a:r>
          </a:p>
        </p:txBody>
      </p:sp>
    </p:spTree>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Words>
  <Application>Microsoft Office PowerPoint</Application>
  <PresentationFormat>Breitbild</PresentationFormat>
  <Paragraphs>14</Paragraphs>
  <Slides>1</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vt:i4>
      </vt:variant>
    </vt:vector>
  </HeadingPairs>
  <TitlesOfParts>
    <vt:vector size="8" baseType="lpstr">
      <vt:lpstr>Arial</vt:lpstr>
      <vt:lpstr>Arial Narrow</vt:lpstr>
      <vt:lpstr>Calibri</vt:lpstr>
      <vt:lpstr>Calibri Light</vt:lpstr>
      <vt:lpstr>Lucida Sans Unicode</vt:lpstr>
      <vt:lpstr>Times</vt:lpstr>
      <vt:lpstr>Office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kristin.ott</dc:creator>
  <cp:lastModifiedBy>Haege, Elisabeth</cp:lastModifiedBy>
  <cp:revision>8</cp:revision>
  <dcterms:created xsi:type="dcterms:W3CDTF">2020-03-23T17:06:12Z</dcterms:created>
  <dcterms:modified xsi:type="dcterms:W3CDTF">2020-10-29T11:16:38Z</dcterms:modified>
</cp:coreProperties>
</file>