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9" r:id="rId1"/>
  </p:sldMasterIdLst>
  <p:notesMasterIdLst>
    <p:notesMasterId r:id="rId3"/>
  </p:notesMasterIdLst>
  <p:handoutMasterIdLst>
    <p:handoutMasterId r:id="rId4"/>
  </p:handoutMasterIdLst>
  <p:sldIdLst>
    <p:sldId id="979" r:id="rId2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-112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-112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-112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-112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-112" charset="-128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-112" charset="-128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-112" charset="-128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-112" charset="-128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-112" charset="-128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.ott" initials="k" lastIdx="2" clrIdx="0">
    <p:extLst>
      <p:ext uri="{19B8F6BF-5375-455C-9EA6-DF929625EA0E}">
        <p15:presenceInfo xmlns:p15="http://schemas.microsoft.com/office/powerpoint/2012/main" userId="S::kristin.ott@fh-erfurt.de::3b66371a-2a07-4d75-a879-e34626291aa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5978"/>
    <a:srgbClr val="2B586C"/>
    <a:srgbClr val="FF6600"/>
    <a:srgbClr val="CD0921"/>
    <a:srgbClr val="7851C7"/>
    <a:srgbClr val="ED912B"/>
    <a:srgbClr val="8EBDD2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Mittlere Formatvorlage 3 - Akz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113A9D2-9D6B-4929-AA2D-F23B5EE8CBE7}" styleName="Designformatvorlage 2 - Akz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27F97BB-C833-4FB7-BDE5-3F7075034690}" styleName="Designformatvorlage 2 - Akz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Helle Formatvorlage 3 - Akz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269D01E-BC32-4049-B463-5C60D7B0CCD2}" styleName="Designformatvorlage 2 - Akz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38B1855-1B75-4FBE-930C-398BA8C253C6}" styleName="Designformatvorlage 2 - Akz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55" autoAdjust="0"/>
    <p:restoredTop sz="87298" autoAdjust="0"/>
  </p:normalViewPr>
  <p:slideViewPr>
    <p:cSldViewPr>
      <p:cViewPr varScale="1">
        <p:scale>
          <a:sx n="91" d="100"/>
          <a:sy n="91" d="100"/>
        </p:scale>
        <p:origin x="2238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2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321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880" tIns="47939" rIns="95880" bIns="47939" numCol="1" anchor="t" anchorCtr="0" compatLnSpc="1">
            <a:prstTxWarp prst="textNoShape">
              <a:avLst/>
            </a:prstTxWarp>
          </a:bodyPr>
          <a:lstStyle>
            <a:lvl1pPr defTabSz="958196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979" y="0"/>
            <a:ext cx="3077321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880" tIns="47939" rIns="95880" bIns="47939" numCol="1" anchor="t" anchorCtr="0" compatLnSpc="1">
            <a:prstTxWarp prst="textNoShape">
              <a:avLst/>
            </a:prstTxWarp>
          </a:bodyPr>
          <a:lstStyle>
            <a:lvl1pPr algn="r" defTabSz="958196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3"/>
            <a:ext cx="3077321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880" tIns="47939" rIns="95880" bIns="47939" numCol="1" anchor="b" anchorCtr="0" compatLnSpc="1">
            <a:prstTxWarp prst="textNoShape">
              <a:avLst/>
            </a:prstTxWarp>
          </a:bodyPr>
          <a:lstStyle>
            <a:lvl1pPr defTabSz="958196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979" y="9722393"/>
            <a:ext cx="3077321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880" tIns="47939" rIns="95880" bIns="47939" numCol="1" anchor="b" anchorCtr="0" compatLnSpc="1">
            <a:prstTxWarp prst="textNoShape">
              <a:avLst/>
            </a:prstTxWarp>
          </a:bodyPr>
          <a:lstStyle>
            <a:lvl1pPr algn="r" defTabSz="958196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3FC6D9-6190-4B00-9728-55B3A260083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67610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321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880" tIns="47939" rIns="95880" bIns="47939" numCol="1" anchor="t" anchorCtr="0" compatLnSpc="1">
            <a:prstTxWarp prst="textNoShape">
              <a:avLst/>
            </a:prstTxWarp>
          </a:bodyPr>
          <a:lstStyle>
            <a:lvl1pPr defTabSz="958196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979" y="0"/>
            <a:ext cx="3077321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880" tIns="47939" rIns="95880" bIns="47939" numCol="1" anchor="t" anchorCtr="0" compatLnSpc="1">
            <a:prstTxWarp prst="textNoShape">
              <a:avLst/>
            </a:prstTxWarp>
          </a:bodyPr>
          <a:lstStyle>
            <a:lvl1pPr algn="r" defTabSz="958196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9688" cy="3840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8039" y="4862014"/>
            <a:ext cx="5203224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880" tIns="47939" rIns="95880" bIns="479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65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3"/>
            <a:ext cx="3077321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880" tIns="47939" rIns="95880" bIns="47939" numCol="1" anchor="b" anchorCtr="0" compatLnSpc="1">
            <a:prstTxWarp prst="textNoShape">
              <a:avLst/>
            </a:prstTxWarp>
          </a:bodyPr>
          <a:lstStyle>
            <a:lvl1pPr defTabSz="958196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65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979" y="9722393"/>
            <a:ext cx="3077321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880" tIns="47939" rIns="95880" bIns="47939" numCol="1" anchor="b" anchorCtr="0" compatLnSpc="1">
            <a:prstTxWarp prst="textNoShape">
              <a:avLst/>
            </a:prstTxWarp>
          </a:bodyPr>
          <a:lstStyle>
            <a:lvl1pPr algn="r" defTabSz="958196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679D2B5A-F79A-4DB5-82D5-239B4A22F05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65063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-112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-11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9D2B5A-F79A-4DB5-82D5-239B4A22F052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4518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89440"/>
            <a:ext cx="9144000" cy="26856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 smtClean="0">
                <a:solidFill>
                  <a:srgbClr val="4A657D"/>
                </a:solidFill>
                <a:latin typeface="Arial Narrow" pitchFamily="34" charset="0"/>
                <a:ea typeface="Batang" pitchFamily="18" charset="-127"/>
              </a:defRPr>
            </a:lvl1pPr>
          </a:lstStyle>
          <a:p>
            <a:pPr>
              <a:defRPr/>
            </a:pPr>
            <a:r>
              <a:rPr lang="de-DE" dirty="0"/>
              <a:t>    © Dr. Saskia Erbring                                                                                                                                                                                  </a:t>
            </a:r>
            <a:r>
              <a:rPr lang="de-DE" dirty="0" err="1"/>
              <a:t>www.praxis-erbring.com</a:t>
            </a:r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89440"/>
            <a:ext cx="9144000" cy="26856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 smtClean="0">
                <a:solidFill>
                  <a:srgbClr val="4A657D"/>
                </a:solidFill>
                <a:latin typeface="Arial Narrow" pitchFamily="34" charset="0"/>
                <a:ea typeface="Batang" pitchFamily="18" charset="-127"/>
              </a:defRPr>
            </a:lvl1pPr>
          </a:lstStyle>
          <a:p>
            <a:pPr>
              <a:defRPr/>
            </a:pPr>
            <a:r>
              <a:rPr lang="de-DE" dirty="0"/>
              <a:t>    © Dr. Saskia Erbring                                                                                                                                                                                  </a:t>
            </a:r>
            <a:r>
              <a:rPr lang="de-DE" dirty="0" err="1"/>
              <a:t>www.praxis-erbring.com</a:t>
            </a:r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89440"/>
            <a:ext cx="9144000" cy="26856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 smtClean="0">
                <a:solidFill>
                  <a:srgbClr val="4A657D"/>
                </a:solidFill>
                <a:latin typeface="Arial Narrow" pitchFamily="34" charset="0"/>
                <a:ea typeface="Batang" pitchFamily="18" charset="-127"/>
              </a:defRPr>
            </a:lvl1pPr>
          </a:lstStyle>
          <a:p>
            <a:pPr>
              <a:defRPr/>
            </a:pPr>
            <a:r>
              <a:rPr lang="de-DE" dirty="0"/>
              <a:t>    © Dr. Saskia Erbring                                                                                                                                                                                  </a:t>
            </a:r>
            <a:r>
              <a:rPr lang="de-DE" dirty="0" err="1"/>
              <a:t>www.praxis-erbring.com</a:t>
            </a:r>
            <a:endParaRPr lang="de-D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49530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49530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89440"/>
            <a:ext cx="9144000" cy="26856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 smtClean="0">
                <a:solidFill>
                  <a:srgbClr val="4A657D"/>
                </a:solidFill>
                <a:latin typeface="Arial Narrow" pitchFamily="34" charset="0"/>
                <a:ea typeface="Batang" pitchFamily="18" charset="-127"/>
              </a:defRPr>
            </a:lvl1pPr>
          </a:lstStyle>
          <a:p>
            <a:pPr>
              <a:defRPr/>
            </a:pPr>
            <a:r>
              <a:rPr lang="de-DE" dirty="0"/>
              <a:t>    © Dr. Saskia Erbring                                                                                                                                                                                  </a:t>
            </a:r>
            <a:r>
              <a:rPr lang="de-DE" dirty="0" err="1"/>
              <a:t>www.praxis-erbring.com</a:t>
            </a:r>
            <a:endParaRPr lang="de-DE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581400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581400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89440"/>
            <a:ext cx="9144000" cy="26856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 smtClean="0">
                <a:solidFill>
                  <a:srgbClr val="4A657D"/>
                </a:solidFill>
                <a:latin typeface="Arial Narrow" pitchFamily="34" charset="0"/>
                <a:ea typeface="Batang" pitchFamily="18" charset="-127"/>
              </a:defRPr>
            </a:lvl1pPr>
          </a:lstStyle>
          <a:p>
            <a:pPr>
              <a:defRPr/>
            </a:pPr>
            <a:r>
              <a:rPr lang="de-DE" dirty="0"/>
              <a:t>    © Dr. Saskia Erbring                                                                                                                                                                                  </a:t>
            </a:r>
            <a:r>
              <a:rPr lang="de-DE" dirty="0" err="1"/>
              <a:t>www.praxis-erbring.com</a:t>
            </a:r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772" y="105515"/>
            <a:ext cx="1413892" cy="1739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89440"/>
            <a:ext cx="9144000" cy="26856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 smtClean="0">
                <a:solidFill>
                  <a:srgbClr val="4A657D"/>
                </a:solidFill>
                <a:latin typeface="Arial Narrow" pitchFamily="34" charset="0"/>
                <a:ea typeface="Batang" pitchFamily="18" charset="-127"/>
              </a:defRPr>
            </a:lvl1pPr>
          </a:lstStyle>
          <a:p>
            <a:pPr>
              <a:defRPr/>
            </a:pPr>
            <a:r>
              <a:rPr lang="de-DE" dirty="0"/>
              <a:t>    © Dr. Saskia Erbring                                                                                                                                                                                  </a:t>
            </a:r>
            <a:r>
              <a:rPr lang="de-DE" dirty="0" err="1"/>
              <a:t>www.praxis-erbring.com</a:t>
            </a:r>
            <a:endParaRPr lang="de-DE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-27384"/>
            <a:ext cx="9144000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		</a:t>
            </a:r>
            <a:b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b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b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		Heterogenität im Deutschunterricht</a:t>
            </a:r>
            <a:b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		Anregungen für die Begleitung von Lernprozessen</a:t>
            </a:r>
            <a:b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b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b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endParaRPr lang="de-DE" dirty="0"/>
          </a:p>
        </p:txBody>
      </p:sp>
      <p:sp>
        <p:nvSpPr>
          <p:cNvPr id="9" name="Line 4"/>
          <p:cNvSpPr>
            <a:spLocks noChangeShapeType="1"/>
          </p:cNvSpPr>
          <p:nvPr userDrawn="1"/>
        </p:nvSpPr>
        <p:spPr bwMode="auto">
          <a:xfrm flipV="1">
            <a:off x="0" y="1196752"/>
            <a:ext cx="8172400" cy="0"/>
          </a:xfrm>
          <a:prstGeom prst="line">
            <a:avLst/>
          </a:prstGeom>
          <a:noFill/>
          <a:ln w="63500">
            <a:solidFill>
              <a:srgbClr val="CD092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89440"/>
            <a:ext cx="9144000" cy="26856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 smtClean="0">
                <a:solidFill>
                  <a:srgbClr val="4A657D"/>
                </a:solidFill>
                <a:latin typeface="Arial Narrow" pitchFamily="34" charset="0"/>
                <a:ea typeface="Batang" pitchFamily="18" charset="-127"/>
              </a:defRPr>
            </a:lvl1pPr>
          </a:lstStyle>
          <a:p>
            <a:pPr>
              <a:defRPr/>
            </a:pPr>
            <a:r>
              <a:rPr lang="de-DE" dirty="0"/>
              <a:t>    © Dr. Saskia Erbring                                                                                                                                                                                  </a:t>
            </a:r>
            <a:r>
              <a:rPr lang="de-DE" dirty="0" err="1"/>
              <a:t>www.praxis-erbring.com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89440"/>
            <a:ext cx="9144000" cy="26856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 smtClean="0">
                <a:solidFill>
                  <a:srgbClr val="4A657D"/>
                </a:solidFill>
                <a:latin typeface="Arial Narrow" pitchFamily="34" charset="0"/>
                <a:ea typeface="Batang" pitchFamily="18" charset="-127"/>
              </a:defRPr>
            </a:lvl1pPr>
          </a:lstStyle>
          <a:p>
            <a:pPr>
              <a:defRPr/>
            </a:pPr>
            <a:r>
              <a:rPr lang="de-DE" dirty="0"/>
              <a:t>    © Dr. Saskia Erbring                                                                                                                                                                                  </a:t>
            </a:r>
            <a:r>
              <a:rPr lang="de-DE" dirty="0" err="1"/>
              <a:t>www.praxis-erbring.com</a:t>
            </a:r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0" y="6589440"/>
            <a:ext cx="9144000" cy="26856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 smtClean="0">
                <a:solidFill>
                  <a:srgbClr val="4A657D"/>
                </a:solidFill>
                <a:latin typeface="Arial Narrow" pitchFamily="34" charset="0"/>
                <a:ea typeface="Batang" pitchFamily="18" charset="-127"/>
              </a:defRPr>
            </a:lvl1pPr>
          </a:lstStyle>
          <a:p>
            <a:pPr>
              <a:defRPr/>
            </a:pPr>
            <a:r>
              <a:rPr lang="de-DE" dirty="0"/>
              <a:t>    © Dr. Saskia Erbring                                                                                                                                                                                  </a:t>
            </a:r>
            <a:r>
              <a:rPr lang="de-DE" dirty="0" err="1"/>
              <a:t>www.praxis-erbring.com</a:t>
            </a:r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0" y="6589440"/>
            <a:ext cx="9144000" cy="26856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 smtClean="0">
                <a:solidFill>
                  <a:srgbClr val="4A657D"/>
                </a:solidFill>
                <a:latin typeface="Arial Narrow" pitchFamily="34" charset="0"/>
                <a:ea typeface="Batang" pitchFamily="18" charset="-127"/>
              </a:defRPr>
            </a:lvl1pPr>
          </a:lstStyle>
          <a:p>
            <a:pPr>
              <a:defRPr/>
            </a:pPr>
            <a:r>
              <a:rPr lang="de-DE" dirty="0"/>
              <a:t>    © Dr. Saskia Erbring                                                                                                                                                                                  </a:t>
            </a:r>
            <a:r>
              <a:rPr lang="de-DE" dirty="0" err="1"/>
              <a:t>www.praxis-erbring.com</a:t>
            </a:r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0" y="6589440"/>
            <a:ext cx="9144000" cy="26856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 smtClean="0">
                <a:solidFill>
                  <a:srgbClr val="4A657D"/>
                </a:solidFill>
                <a:latin typeface="Arial Narrow" pitchFamily="34" charset="0"/>
                <a:ea typeface="Batang" pitchFamily="18" charset="-127"/>
              </a:defRPr>
            </a:lvl1pPr>
          </a:lstStyle>
          <a:p>
            <a:pPr>
              <a:defRPr/>
            </a:pPr>
            <a:r>
              <a:rPr lang="de-DE" dirty="0"/>
              <a:t>    © Dr. Saskia Erbring                                                                                                                                                                                  </a:t>
            </a:r>
            <a:r>
              <a:rPr lang="de-DE" dirty="0" err="1"/>
              <a:t>www.praxis-erbring.com</a:t>
            </a:r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    © Dr. Saskia Erbring                                                                                                                                                                                  www.praxis-erbring.com</a:t>
            </a:r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89440"/>
            <a:ext cx="9144000" cy="26856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 smtClean="0">
                <a:solidFill>
                  <a:srgbClr val="4A657D"/>
                </a:solidFill>
                <a:latin typeface="Arial Narrow" pitchFamily="34" charset="0"/>
                <a:ea typeface="Batang" pitchFamily="18" charset="-127"/>
              </a:defRPr>
            </a:lvl1pPr>
          </a:lstStyle>
          <a:p>
            <a:pPr>
              <a:defRPr/>
            </a:pPr>
            <a:r>
              <a:rPr lang="de-DE" dirty="0"/>
              <a:t>    © Dr. Saskia Erbring                                                                                                                                                                                  </a:t>
            </a:r>
            <a:r>
              <a:rPr lang="de-DE" dirty="0" err="1"/>
              <a:t>www.praxis-erbring.com</a:t>
            </a:r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239000" y="5791200"/>
            <a:ext cx="1295400" cy="838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-27384"/>
            <a:ext cx="9144000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		</a:t>
            </a:r>
            <a:b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b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b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		Heterogenität im Deutschunterricht</a:t>
            </a:r>
            <a:b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		Anregungen für die Begleitung von Lernprozessen</a:t>
            </a:r>
            <a:b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b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b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endParaRPr lang="de-DE" dirty="0"/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br>
              <a:rPr lang="de-DE" dirty="0"/>
            </a:br>
            <a:endParaRPr lang="de-DE" dirty="0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89440"/>
            <a:ext cx="9144000" cy="26856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 smtClean="0">
                <a:solidFill>
                  <a:srgbClr val="4A657D"/>
                </a:solidFill>
                <a:latin typeface="Arial Narrow" pitchFamily="34" charset="0"/>
                <a:ea typeface="Batang" pitchFamily="18" charset="-127"/>
              </a:defRPr>
            </a:lvl1pPr>
          </a:lstStyle>
          <a:p>
            <a:pPr>
              <a:defRPr/>
            </a:pPr>
            <a:r>
              <a:rPr lang="de-DE" dirty="0"/>
              <a:t>    © Dr. Saskia Erbring                                                                                                                                                                                  </a:t>
            </a:r>
            <a:r>
              <a:rPr lang="de-DE" dirty="0" err="1"/>
              <a:t>www.praxis-erbring.com</a:t>
            </a:r>
            <a:endParaRPr lang="de-DE" dirty="0"/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33772" y="105515"/>
            <a:ext cx="1413892" cy="1739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Line 4"/>
          <p:cNvSpPr>
            <a:spLocks noChangeShapeType="1"/>
          </p:cNvSpPr>
          <p:nvPr userDrawn="1"/>
        </p:nvSpPr>
        <p:spPr bwMode="auto">
          <a:xfrm flipV="1">
            <a:off x="0" y="1196752"/>
            <a:ext cx="8172400" cy="0"/>
          </a:xfrm>
          <a:prstGeom prst="line">
            <a:avLst/>
          </a:prstGeom>
          <a:noFill/>
          <a:ln w="63500">
            <a:solidFill>
              <a:srgbClr val="CD092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</p:sldLayoutIdLst>
  <p:hf sldNum="0" hdr="0" dt="0"/>
  <p:txStyles>
    <p:titleStyle>
      <a:lvl1pPr marL="0" marR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b="1">
          <a:solidFill>
            <a:srgbClr val="CD0921"/>
          </a:solidFill>
          <a:latin typeface="Georgia" pitchFamily="18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D0921"/>
          </a:solidFill>
          <a:latin typeface="Arial" charset="0"/>
          <a:ea typeface="ヒラギノ角ゴ Pro W3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D0921"/>
          </a:solidFill>
          <a:latin typeface="Arial" charset="0"/>
          <a:ea typeface="ヒラギノ角ゴ Pro W3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D0921"/>
          </a:solidFill>
          <a:latin typeface="Arial" charset="0"/>
          <a:ea typeface="ヒラギノ角ゴ Pro W3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D0921"/>
          </a:solidFill>
          <a:latin typeface="Arial" charset="0"/>
          <a:ea typeface="ヒラギノ角ゴ Pro W3" pitchFamily="-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CD0921"/>
          </a:solidFill>
          <a:latin typeface="Arial" charset="0"/>
          <a:ea typeface="ヒラギノ角ゴ Pro W3" pitchFamily="-112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CD0921"/>
          </a:solidFill>
          <a:latin typeface="Arial" charset="0"/>
          <a:ea typeface="ヒラギノ角ゴ Pro W3" pitchFamily="-112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CD0921"/>
          </a:solidFill>
          <a:latin typeface="Arial" charset="0"/>
          <a:ea typeface="ヒラギノ角ゴ Pro W3" pitchFamily="-112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CD0921"/>
          </a:solidFill>
          <a:latin typeface="Arial" charset="0"/>
          <a:ea typeface="ヒラギノ角ゴ Pro W3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Times"/>
        <a:buChar char="•"/>
        <a:defRPr sz="3200" b="1">
          <a:solidFill>
            <a:srgbClr val="2B586C"/>
          </a:solidFill>
          <a:latin typeface="Cambria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2B586C"/>
          </a:solidFill>
          <a:latin typeface="Cambria" pitchFamily="18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Times"/>
        <a:buChar char="-"/>
        <a:defRPr sz="2400" b="1">
          <a:solidFill>
            <a:srgbClr val="2B586C"/>
          </a:solidFill>
          <a:latin typeface="Cambria" pitchFamily="18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/>
        <a:buChar char="›"/>
        <a:defRPr sz="2000" b="1">
          <a:solidFill>
            <a:srgbClr val="2B586C"/>
          </a:solidFill>
          <a:latin typeface="Cambria" pitchFamily="18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/>
        <a:buChar char="»"/>
        <a:defRPr sz="2000" b="1">
          <a:solidFill>
            <a:srgbClr val="2B586C"/>
          </a:solidFill>
          <a:latin typeface="Cambria" pitchFamily="18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"/>
        <a:buChar char="»"/>
        <a:defRPr sz="2000" b="1">
          <a:solidFill>
            <a:srgbClr val="2B586C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"/>
        <a:buChar char="»"/>
        <a:defRPr sz="2000" b="1">
          <a:solidFill>
            <a:srgbClr val="2B586C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"/>
        <a:buChar char="»"/>
        <a:defRPr sz="2000" b="1">
          <a:solidFill>
            <a:srgbClr val="2B586C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"/>
        <a:buChar char="»"/>
        <a:defRPr sz="2000" b="1">
          <a:solidFill>
            <a:srgbClr val="2B586C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 txBox="1">
            <a:spLocks/>
          </p:cNvSpPr>
          <p:nvPr/>
        </p:nvSpPr>
        <p:spPr>
          <a:xfrm>
            <a:off x="0" y="6589440"/>
            <a:ext cx="9144000" cy="26856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ヒラギノ角ゴ Pro W3" pitchFamily="-112" charset="-128"/>
              <a:cs typeface="Arial" charset="0"/>
            </a:endParaRPr>
          </a:p>
        </p:txBody>
      </p:sp>
      <p:sp>
        <p:nvSpPr>
          <p:cNvPr id="17" name="Pfeil: Fünfeck 16">
            <a:extLst>
              <a:ext uri="{FF2B5EF4-FFF2-40B4-BE49-F238E27FC236}">
                <a16:creationId xmlns:a16="http://schemas.microsoft.com/office/drawing/2014/main" id="{4B3F0AD0-C2F1-4D17-B99C-A9452FA27735}"/>
              </a:ext>
            </a:extLst>
          </p:cNvPr>
          <p:cNvSpPr/>
          <p:nvPr/>
        </p:nvSpPr>
        <p:spPr bwMode="auto">
          <a:xfrm rot="10800000">
            <a:off x="6372200" y="1052736"/>
            <a:ext cx="2088232" cy="1008112"/>
          </a:xfrm>
          <a:prstGeom prst="homePlate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de-DE" sz="1600" b="1" dirty="0"/>
          </a:p>
          <a:p>
            <a:pPr algn="ctr" eaLnBrk="0" hangingPunct="0"/>
            <a:endParaRPr lang="de-DE" sz="1600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F283C264-1325-4D6F-8648-6BA6AB078189}"/>
              </a:ext>
            </a:extLst>
          </p:cNvPr>
          <p:cNvSpPr txBox="1"/>
          <p:nvPr/>
        </p:nvSpPr>
        <p:spPr>
          <a:xfrm>
            <a:off x="6696236" y="1107901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800" b="1" dirty="0">
                <a:latin typeface="+mj-lt"/>
                <a:cs typeface="Lucida Sans Unicode" panose="020B0602030504020204" pitchFamily="34" charset="0"/>
              </a:rPr>
              <a:t>Gemeinsamer Prozess </a:t>
            </a:r>
            <a:r>
              <a:rPr lang="de-DE" sz="1800" dirty="0">
                <a:latin typeface="+mj-lt"/>
                <a:cs typeface="Lucida Sans Unicode" panose="020B0602030504020204" pitchFamily="34" charset="0"/>
              </a:rPr>
              <a:t>aller Beteiligten</a:t>
            </a:r>
            <a:endParaRPr lang="de-DE" sz="1800" b="1" dirty="0">
              <a:latin typeface="+mj-lt"/>
              <a:cs typeface="Lucida Sans Unicode" panose="020B0602030504020204" pitchFamily="34" charset="0"/>
            </a:endParaRPr>
          </a:p>
        </p:txBody>
      </p:sp>
      <p:sp>
        <p:nvSpPr>
          <p:cNvPr id="5" name="Pfeil: 180-Grad 4">
            <a:extLst>
              <a:ext uri="{FF2B5EF4-FFF2-40B4-BE49-F238E27FC236}">
                <a16:creationId xmlns:a16="http://schemas.microsoft.com/office/drawing/2014/main" id="{259ABF0C-B057-49D7-9497-3B1AD33ECCB2}"/>
              </a:ext>
            </a:extLst>
          </p:cNvPr>
          <p:cNvSpPr/>
          <p:nvPr/>
        </p:nvSpPr>
        <p:spPr bwMode="auto">
          <a:xfrm rot="10800000" flipH="1">
            <a:off x="2771800" y="1124744"/>
            <a:ext cx="4104456" cy="5184576"/>
          </a:xfrm>
          <a:prstGeom prst="uturnArrow">
            <a:avLst>
              <a:gd name="adj1" fmla="val 25000"/>
              <a:gd name="adj2" fmla="val 24752"/>
              <a:gd name="adj3" fmla="val 25000"/>
              <a:gd name="adj4" fmla="val 43227"/>
              <a:gd name="adj5" fmla="val 100000"/>
            </a:avLst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>
              <a:solidFill>
                <a:schemeClr val="bg2">
                  <a:lumMod val="20000"/>
                  <a:lumOff val="80000"/>
                </a:schemeClr>
              </a:solidFill>
              <a:effectLst/>
              <a:latin typeface="Arial" charset="0"/>
              <a:ea typeface="ヒラギノ角ゴ Pro W3" pitchFamily="-112" charset="-128"/>
            </a:endParaRP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AF9D1064-60DC-47F5-A156-89A5D3440201}"/>
              </a:ext>
            </a:extLst>
          </p:cNvPr>
          <p:cNvSpPr/>
          <p:nvPr/>
        </p:nvSpPr>
        <p:spPr bwMode="auto">
          <a:xfrm>
            <a:off x="2771800" y="5589240"/>
            <a:ext cx="3672408" cy="1091191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dirty="0">
                <a:latin typeface="+mj-lt"/>
              </a:rPr>
              <a:t>Übergang von der </a:t>
            </a:r>
            <a:r>
              <a:rPr kumimoji="0" lang="de-DE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latin typeface="+mj-lt"/>
                <a:ea typeface="ヒラギノ角ゴ Pro W3" pitchFamily="-112" charset="-128"/>
              </a:rPr>
              <a:t>Problemtrance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dirty="0">
                <a:latin typeface="+mj-lt"/>
              </a:rPr>
              <a:t>zur </a:t>
            </a:r>
            <a:r>
              <a:rPr lang="de-DE" sz="1600" b="1" dirty="0">
                <a:latin typeface="+mj-lt"/>
              </a:rPr>
              <a:t>Lösungsorientierung</a:t>
            </a:r>
            <a:endParaRPr kumimoji="0" lang="de-DE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latin typeface="+mj-lt"/>
              <a:ea typeface="ヒラギノ角ゴ Pro W3" pitchFamily="-112" charset="-128"/>
            </a:endParaRPr>
          </a:p>
        </p:txBody>
      </p:sp>
      <p:sp>
        <p:nvSpPr>
          <p:cNvPr id="16" name="Pfeil: Fünfeck 15">
            <a:extLst>
              <a:ext uri="{FF2B5EF4-FFF2-40B4-BE49-F238E27FC236}">
                <a16:creationId xmlns:a16="http://schemas.microsoft.com/office/drawing/2014/main" id="{FEC19828-A1AB-438B-A1D2-DCAF25935527}"/>
              </a:ext>
            </a:extLst>
          </p:cNvPr>
          <p:cNvSpPr/>
          <p:nvPr/>
        </p:nvSpPr>
        <p:spPr bwMode="auto">
          <a:xfrm>
            <a:off x="683568" y="1052736"/>
            <a:ext cx="2088232" cy="1008112"/>
          </a:xfrm>
          <a:prstGeom prst="homePlate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de-DE" sz="1800" dirty="0">
              <a:latin typeface="+mj-lt"/>
              <a:cs typeface="Lucida Sans Unicode" panose="020B0602030504020204" pitchFamily="34" charset="0"/>
            </a:endParaRPr>
          </a:p>
        </p:txBody>
      </p:sp>
      <p:sp>
        <p:nvSpPr>
          <p:cNvPr id="15" name="Pfeil: Fünfeck 14">
            <a:extLst>
              <a:ext uri="{FF2B5EF4-FFF2-40B4-BE49-F238E27FC236}">
                <a16:creationId xmlns:a16="http://schemas.microsoft.com/office/drawing/2014/main" id="{C489B265-E650-4A18-8B04-5BA2102CD346}"/>
              </a:ext>
            </a:extLst>
          </p:cNvPr>
          <p:cNvSpPr/>
          <p:nvPr/>
        </p:nvSpPr>
        <p:spPr bwMode="auto">
          <a:xfrm>
            <a:off x="683568" y="2636912"/>
            <a:ext cx="2088232" cy="1008112"/>
          </a:xfrm>
          <a:prstGeom prst="homePlate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de-DE" sz="1800" dirty="0">
              <a:latin typeface="+mj-lt"/>
              <a:cs typeface="Lucida Sans Unicode" panose="020B0602030504020204" pitchFamily="34" charset="0"/>
            </a:endParaRPr>
          </a:p>
        </p:txBody>
      </p:sp>
      <p:sp>
        <p:nvSpPr>
          <p:cNvPr id="19" name="Pfeil: Fünfeck 18">
            <a:extLst>
              <a:ext uri="{FF2B5EF4-FFF2-40B4-BE49-F238E27FC236}">
                <a16:creationId xmlns:a16="http://schemas.microsoft.com/office/drawing/2014/main" id="{C8BB7AE0-AE00-42F0-BBDA-C73A9FEEBCBD}"/>
              </a:ext>
            </a:extLst>
          </p:cNvPr>
          <p:cNvSpPr/>
          <p:nvPr/>
        </p:nvSpPr>
        <p:spPr bwMode="auto">
          <a:xfrm>
            <a:off x="683568" y="4293096"/>
            <a:ext cx="2088232" cy="1008112"/>
          </a:xfrm>
          <a:prstGeom prst="homePlate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de-DE" sz="1400" dirty="0">
              <a:latin typeface="+mj-lt"/>
              <a:cs typeface="Lucida Sans Unicode" panose="020B0602030504020204" pitchFamily="34" charset="0"/>
            </a:endParaRPr>
          </a:p>
        </p:txBody>
      </p:sp>
      <p:sp>
        <p:nvSpPr>
          <p:cNvPr id="20" name="Pfeil: Fünfeck 19">
            <a:extLst>
              <a:ext uri="{FF2B5EF4-FFF2-40B4-BE49-F238E27FC236}">
                <a16:creationId xmlns:a16="http://schemas.microsoft.com/office/drawing/2014/main" id="{47E1175C-7BE4-493F-9784-988117C81B23}"/>
              </a:ext>
            </a:extLst>
          </p:cNvPr>
          <p:cNvSpPr/>
          <p:nvPr/>
        </p:nvSpPr>
        <p:spPr bwMode="auto">
          <a:xfrm rot="10800000">
            <a:off x="6372200" y="4293096"/>
            <a:ext cx="2088232" cy="1008112"/>
          </a:xfrm>
          <a:prstGeom prst="homePlate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de-DE" sz="1600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8A4B2D0E-96D6-4C10-8127-FBE1508EF960}"/>
              </a:ext>
            </a:extLst>
          </p:cNvPr>
          <p:cNvSpPr txBox="1"/>
          <p:nvPr/>
        </p:nvSpPr>
        <p:spPr>
          <a:xfrm>
            <a:off x="6804248" y="4509120"/>
            <a:ext cx="1512168" cy="5847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>
                <a:latin typeface="+mj-lt"/>
                <a:cs typeface="Lucida Sans Unicode" panose="020B0602030504020204" pitchFamily="34" charset="0"/>
              </a:rPr>
              <a:t>Leitgedanken</a:t>
            </a:r>
          </a:p>
          <a:p>
            <a:pPr algn="ctr"/>
            <a:r>
              <a:rPr lang="de-DE" sz="1600" dirty="0">
                <a:latin typeface="+mj-lt"/>
                <a:cs typeface="Lucida Sans Unicode" panose="020B0602030504020204" pitchFamily="34" charset="0"/>
              </a:rPr>
              <a:t>Inklusion</a:t>
            </a:r>
          </a:p>
        </p:txBody>
      </p:sp>
      <p:sp>
        <p:nvSpPr>
          <p:cNvPr id="18" name="Pfeil: Fünfeck 17">
            <a:extLst>
              <a:ext uri="{FF2B5EF4-FFF2-40B4-BE49-F238E27FC236}">
                <a16:creationId xmlns:a16="http://schemas.microsoft.com/office/drawing/2014/main" id="{066ABBC5-103D-492B-AC2F-34253F8C97EC}"/>
              </a:ext>
            </a:extLst>
          </p:cNvPr>
          <p:cNvSpPr/>
          <p:nvPr/>
        </p:nvSpPr>
        <p:spPr bwMode="auto">
          <a:xfrm rot="10800000">
            <a:off x="6372200" y="2708920"/>
            <a:ext cx="2088232" cy="1008112"/>
          </a:xfrm>
          <a:prstGeom prst="homePlate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de-DE" sz="1600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1D7BD089-E4CB-4219-8AC2-D39D2CA651C1}"/>
              </a:ext>
            </a:extLst>
          </p:cNvPr>
          <p:cNvSpPr txBox="1"/>
          <p:nvPr/>
        </p:nvSpPr>
        <p:spPr>
          <a:xfrm>
            <a:off x="6859863" y="2735923"/>
            <a:ext cx="1584176" cy="95410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latin typeface="+mj-lt"/>
                <a:cs typeface="Lucida Sans Unicode" panose="020B0602030504020204" pitchFamily="34" charset="0"/>
              </a:rPr>
              <a:t>Soll-Konzept</a:t>
            </a:r>
          </a:p>
          <a:p>
            <a:pPr algn="ctr"/>
            <a:r>
              <a:rPr lang="de-DE" sz="1400" dirty="0">
                <a:latin typeface="+mj-lt"/>
                <a:cs typeface="Lucida Sans Unicode" panose="020B0602030504020204" pitchFamily="34" charset="0"/>
              </a:rPr>
              <a:t>Situations-orientierung und Netzwerk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A2B400E-1C85-48FB-9790-98AC4EA5BDAC}"/>
              </a:ext>
            </a:extLst>
          </p:cNvPr>
          <p:cNvSpPr txBox="1"/>
          <p:nvPr/>
        </p:nvSpPr>
        <p:spPr>
          <a:xfrm>
            <a:off x="0" y="42010"/>
            <a:ext cx="8064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Folie 16: Inklusion als U-Prozess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6467130-3F1F-4EF2-8AAB-9743EF9E13C6}"/>
              </a:ext>
            </a:extLst>
          </p:cNvPr>
          <p:cNvSpPr txBox="1"/>
          <p:nvPr/>
        </p:nvSpPr>
        <p:spPr>
          <a:xfrm>
            <a:off x="611559" y="4320099"/>
            <a:ext cx="1944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cs typeface="Lucida Sans Unicode" panose="020B0602030504020204" pitchFamily="34" charset="0"/>
              </a:rPr>
              <a:t>Grundgedanken</a:t>
            </a:r>
          </a:p>
          <a:p>
            <a:pPr algn="ctr"/>
            <a:r>
              <a:rPr lang="de-DE" sz="1400" dirty="0">
                <a:cs typeface="Lucida Sans Unicode" panose="020B0602030504020204" pitchFamily="34" charset="0"/>
              </a:rPr>
              <a:t>sonderpädagogisches </a:t>
            </a:r>
          </a:p>
          <a:p>
            <a:pPr algn="ctr"/>
            <a:r>
              <a:rPr lang="de-DE" sz="1400" dirty="0">
                <a:cs typeface="Lucida Sans Unicode" panose="020B0602030504020204" pitchFamily="34" charset="0"/>
              </a:rPr>
              <a:t>Bezugssystem der Förderung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2FA94C6-9873-4F84-AFBE-E98413847563}"/>
              </a:ext>
            </a:extLst>
          </p:cNvPr>
          <p:cNvSpPr txBox="1"/>
          <p:nvPr/>
        </p:nvSpPr>
        <p:spPr>
          <a:xfrm>
            <a:off x="793296" y="2725470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>
                <a:cs typeface="Lucida Sans Unicode" panose="020B0602030504020204" pitchFamily="34" charset="0"/>
              </a:rPr>
              <a:t>Ist-Analyse </a:t>
            </a:r>
            <a:r>
              <a:rPr lang="de-DE" sz="1600" dirty="0">
                <a:cs typeface="Lucida Sans Unicode" panose="020B0602030504020204" pitchFamily="34" charset="0"/>
              </a:rPr>
              <a:t>von Fähigkeiten und Anforderungen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19C871B-EC20-409B-B3D2-9C260A3662F2}"/>
              </a:ext>
            </a:extLst>
          </p:cNvPr>
          <p:cNvSpPr txBox="1"/>
          <p:nvPr/>
        </p:nvSpPr>
        <p:spPr>
          <a:xfrm>
            <a:off x="503547" y="1233625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800" b="1" dirty="0">
                <a:cs typeface="Lucida Sans Unicode" panose="020B0602030504020204" pitchFamily="34" charset="0"/>
              </a:rPr>
              <a:t>Situation</a:t>
            </a:r>
            <a:r>
              <a:rPr lang="de-DE" sz="1800" dirty="0">
                <a:cs typeface="Lucida Sans Unicode" panose="020B0602030504020204" pitchFamily="34" charset="0"/>
              </a:rPr>
              <a:t> der Mitwirkenden</a:t>
            </a:r>
          </a:p>
        </p:txBody>
      </p:sp>
    </p:spTree>
    <p:extLst>
      <p:ext uri="{BB962C8B-B14F-4D97-AF65-F5344CB8AC3E}">
        <p14:creationId xmlns:p14="http://schemas.microsoft.com/office/powerpoint/2010/main" val="4124539892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Standarddesig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112" charset="-128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</Words>
  <Application>Microsoft Office PowerPoint</Application>
  <PresentationFormat>Bildschirmpräsentation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Cambria</vt:lpstr>
      <vt:lpstr>Georgia</vt:lpstr>
      <vt:lpstr>Times</vt:lpstr>
      <vt:lpstr>Standarddesign</vt:lpstr>
      <vt:lpstr>PowerPoint-Präsentation</vt:lpstr>
    </vt:vector>
  </TitlesOfParts>
  <Company>Institut für Psychologie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bamrhei0</dc:creator>
  <cp:lastModifiedBy>Haege, Elisabeth</cp:lastModifiedBy>
  <cp:revision>1173</cp:revision>
  <cp:lastPrinted>2012-10-28T12:10:39Z</cp:lastPrinted>
  <dcterms:created xsi:type="dcterms:W3CDTF">2009-08-18T08:46:50Z</dcterms:created>
  <dcterms:modified xsi:type="dcterms:W3CDTF">2020-10-05T12:31:05Z</dcterms:modified>
</cp:coreProperties>
</file>